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60" r:id="rId5"/>
    <p:sldId id="261" r:id="rId6"/>
    <p:sldId id="265" r:id="rId7"/>
    <p:sldId id="266" r:id="rId8"/>
    <p:sldId id="264" r:id="rId9"/>
    <p:sldId id="267" r:id="rId10"/>
    <p:sldId id="282" r:id="rId11"/>
    <p:sldId id="280" r:id="rId12"/>
    <p:sldId id="281" r:id="rId13"/>
    <p:sldId id="269" r:id="rId14"/>
    <p:sldId id="270" r:id="rId15"/>
    <p:sldId id="271" r:id="rId16"/>
    <p:sldId id="272" r:id="rId17"/>
    <p:sldId id="279" r:id="rId18"/>
    <p:sldId id="275" r:id="rId19"/>
    <p:sldId id="283" r:id="rId20"/>
    <p:sldId id="284" r:id="rId21"/>
    <p:sldId id="277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88530" autoAdjust="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3.2374180646594815E-2"/>
          <c:y val="0.14285273858460201"/>
          <c:w val="0.50750728551528457"/>
          <c:h val="0.689479502277525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explosion val="17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38315012045708635"/>
                  <c:y val="0.1091982426789180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50" baseline="0" dirty="0" smtClean="0"/>
                      <a:t>46434,55</a:t>
                    </a:r>
                    <a:endParaRPr lang="ru-RU" sz="1450" baseline="0" dirty="0" smtClean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36827552193900376"/>
                  <c:y val="-0.1463852872556644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30153,06</a:t>
                    </a:r>
                    <a:endParaRPr lang="ru-RU" sz="1400" dirty="0" smtClean="0"/>
                  </a:p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400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dLblPos val="bestFit"/>
              <c:showVal val="1"/>
            </c:dLbl>
            <c:delete val="1"/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30153.06</c:v>
                </c:pt>
                <c:pt idx="1">
                  <c:v>46434.55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532620307145355"/>
          <c:y val="0.2231965892678589"/>
          <c:w val="0.33548964644954055"/>
          <c:h val="0.429077324741695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</a:t>
            </a:r>
            <a:r>
              <a:rPr lang="ru-RU" dirty="0" smtClean="0"/>
              <a:t>23 год</a:t>
            </a:r>
          </a:p>
        </c:rich>
      </c:tx>
      <c:layout/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3.2374180646594801E-2"/>
          <c:y val="0.14285273858460201"/>
          <c:w val="0.50750728551528457"/>
          <c:h val="0.68947950227752564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5532620307145355"/>
          <c:y val="0.22319658926785887"/>
          <c:w val="0.33548964644954055"/>
          <c:h val="0.42907732474169502"/>
        </c:manualLayout>
      </c:layout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depthPercent val="100"/>
      <c:rAngAx val="1"/>
    </c:view3D>
    <c:plotArea>
      <c:layout>
        <c:manualLayout>
          <c:layoutTarget val="inner"/>
          <c:xMode val="edge"/>
          <c:yMode val="edge"/>
          <c:x val="3.2556425412153291E-2"/>
          <c:y val="7.8127570916874223E-2"/>
          <c:w val="0.54220778757553867"/>
          <c:h val="0.825884676667430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8.0877988006434351E-2"/>
                  <c:y val="0.12681906651722241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0.14729668463217532"/>
                  <c:y val="-6.6524429775032035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0.10428723712836184"/>
                  <c:y val="-1.4749767606693489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10770.31</c:v>
                </c:pt>
                <c:pt idx="1">
                  <c:v>289.60000000000002</c:v>
                </c:pt>
                <c:pt idx="2" formatCode="0.0">
                  <c:v>129.85</c:v>
                </c:pt>
                <c:pt idx="3">
                  <c:v>875.94</c:v>
                </c:pt>
                <c:pt idx="4">
                  <c:v>20076.04</c:v>
                </c:pt>
                <c:pt idx="5" formatCode="0.0">
                  <c:v>38609.89</c:v>
                </c:pt>
                <c:pt idx="6" formatCode="0.0">
                  <c:v>1356</c:v>
                </c:pt>
                <c:pt idx="7">
                  <c:v>0.95</c:v>
                </c:pt>
                <c:pt idx="8">
                  <c:v>1.55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888339840155295"/>
          <c:y val="2.5430718668389869E-2"/>
          <c:w val="0.33184660325894594"/>
          <c:h val="0.88662792741734742"/>
        </c:manualLayout>
      </c:layout>
      <c:spPr>
        <a:ln w="635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lang="ru-RU"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#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type="parTrans" cxnId="{F1501F01-D92C-4BD8-8C72-2A72E7F4BB79}">
      <dgm:prSet/>
      <dgm:spPr/>
      <dgm:t>
        <a:bodyPr/>
        <a:lstStyle/>
        <a:p>
          <a:endParaRPr lang="ru-RU"/>
        </a:p>
      </dgm:t>
    </dgm:pt>
    <dgm:pt modelId="{C543E562-3C3B-4EB1-AF12-6AB9C1AD6420}" type="sibTrans" cxnId="{F1501F01-D92C-4BD8-8C72-2A72E7F4BB79}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type="parTrans" cxnId="{FFBB74FA-7258-4E8A-867C-C27D0B63B64D}">
      <dgm:prSet/>
      <dgm:spPr/>
      <dgm:t>
        <a:bodyPr/>
        <a:lstStyle/>
        <a:p>
          <a:endParaRPr lang="ru-RU"/>
        </a:p>
      </dgm:t>
    </dgm:pt>
    <dgm:pt modelId="{2D8D1851-CADA-4CA7-8EB2-BB71CDF1BBB8}" type="sibTrans" cxnId="{FFBB74FA-7258-4E8A-867C-C27D0B63B64D}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type="parTrans" cxnId="{6CB63C95-B266-4884-A81C-2E5F312AE186}">
      <dgm:prSet/>
      <dgm:spPr/>
      <dgm:t>
        <a:bodyPr/>
        <a:lstStyle/>
        <a:p>
          <a:endParaRPr lang="ru-RU"/>
        </a:p>
      </dgm:t>
    </dgm:pt>
    <dgm:pt modelId="{5486006D-2C4E-4504-979F-F8A48B2E0503}" type="sibTrans" cxnId="{6CB63C95-B266-4884-A81C-2E5F312AE186}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type="parTrans" cxnId="{EC378371-9AEA-48F9-9CF8-0B75FF20C8D7}">
      <dgm:prSet/>
      <dgm:spPr/>
      <dgm:t>
        <a:bodyPr/>
        <a:lstStyle/>
        <a:p>
          <a:endParaRPr lang="ru-RU"/>
        </a:p>
      </dgm:t>
    </dgm:pt>
    <dgm:pt modelId="{94639BEC-15FB-436D-B1D9-D2DAA5C8BEF6}" type="sibTrans" cxnId="{EC378371-9AEA-48F9-9CF8-0B75FF20C8D7}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type="parTrans" cxnId="{FB907A26-CCF0-4C9F-9E9C-3364D276D990}">
      <dgm:prSet/>
      <dgm:spPr/>
      <dgm:t>
        <a:bodyPr/>
        <a:lstStyle/>
        <a:p>
          <a:endParaRPr lang="ru-RU"/>
        </a:p>
      </dgm:t>
    </dgm:pt>
    <dgm:pt modelId="{80019B04-CFCB-4CBF-824D-C81369C15A51}" type="sibTrans" cxnId="{FB907A26-CCF0-4C9F-9E9C-3364D276D990}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type="parTrans" cxnId="{ECDC8D6F-02DB-41E6-9471-E5BBA54F41B1}">
      <dgm:prSet/>
      <dgm:spPr/>
      <dgm:t>
        <a:bodyPr/>
        <a:lstStyle/>
        <a:p>
          <a:endParaRPr lang="ru-RU"/>
        </a:p>
      </dgm:t>
    </dgm:pt>
    <dgm:pt modelId="{1A4E9AD4-38C0-4F9F-A608-53315221B959}" type="sibTrans" cxnId="{ECDC8D6F-02DB-41E6-9471-E5BBA54F41B1}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type="parTrans" cxnId="{EBCF31C4-D111-4A32-8F4C-F0AB6179D16B}">
      <dgm:prSet/>
      <dgm:spPr/>
      <dgm:t>
        <a:bodyPr/>
        <a:lstStyle/>
        <a:p>
          <a:endParaRPr lang="ru-RU"/>
        </a:p>
      </dgm:t>
    </dgm:pt>
    <dgm:pt modelId="{F5652E49-3040-492E-BDF3-6EB263CC7F94}" type="sibTrans" cxnId="{EBCF31C4-D111-4A32-8F4C-F0AB6179D16B}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type="parTrans" cxnId="{095841BE-08CD-42A2-BA4F-E92CB77A5D16}">
      <dgm:prSet/>
      <dgm:spPr/>
      <dgm:t>
        <a:bodyPr/>
        <a:lstStyle/>
        <a:p>
          <a:endParaRPr lang="ru-RU"/>
        </a:p>
      </dgm:t>
    </dgm:pt>
    <dgm:pt modelId="{AB6432C7-9EE4-4648-B9E9-5540563D9B5F}" type="sibTrans" cxnId="{095841BE-08CD-42A2-BA4F-E92CB77A5D16}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B8915-FB11-4432-8C45-6557D96921CF}" type="parTrans" cxnId="{04FA572C-3628-4150-A3A9-DE63D7C37967}">
      <dgm:prSet/>
      <dgm:spPr/>
      <dgm:t>
        <a:bodyPr/>
        <a:lstStyle/>
        <a:p>
          <a:endParaRPr lang="ru-RU"/>
        </a:p>
      </dgm:t>
    </dgm:pt>
    <dgm:pt modelId="{4B76CBCA-79AF-4CDA-8597-83D623F0CB41}" type="sibTrans" cxnId="{04FA572C-3628-4150-A3A9-DE63D7C37967}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type="parTrans" cxnId="{E0C08DCA-8A57-47F2-8AE7-76428B9112B2}">
      <dgm:prSet/>
      <dgm:spPr/>
      <dgm:t>
        <a:bodyPr/>
        <a:lstStyle/>
        <a:p>
          <a:endParaRPr lang="ru-RU"/>
        </a:p>
      </dgm:t>
    </dgm:pt>
    <dgm:pt modelId="{76276C9D-F1D1-402D-94EE-5B587C62B117}" type="sibTrans" cxnId="{E0C08DCA-8A57-47F2-8AE7-76428B9112B2}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6E9BA-94AF-4F12-B86E-C5791E08C48E}" type="parTrans" cxnId="{83889BA8-08C9-4F58-88F2-20977D91632F}">
      <dgm:prSet/>
      <dgm:spPr/>
      <dgm:t>
        <a:bodyPr/>
        <a:lstStyle/>
        <a:p>
          <a:endParaRPr lang="ru-RU"/>
        </a:p>
      </dgm:t>
    </dgm:pt>
    <dgm:pt modelId="{2EEDB50E-030D-4107-87AC-E278A8341518}" type="sibTrans" cxnId="{83889BA8-08C9-4F58-88F2-20977D91632F}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type="parTrans" cxnId="{6462BD3C-D9A6-4B03-A1F7-85C6D44E7C46}">
      <dgm:prSet/>
      <dgm:spPr/>
      <dgm:t>
        <a:bodyPr/>
        <a:lstStyle/>
        <a:p>
          <a:endParaRPr lang="ru-RU"/>
        </a:p>
      </dgm:t>
    </dgm:pt>
    <dgm:pt modelId="{ED76B4D3-2E12-43FC-AB3D-9E4527774915}" type="sibTrans" cxnId="{6462BD3C-D9A6-4B03-A1F7-85C6D44E7C46}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323F4-893B-49DE-9D2E-39829153DEA2}" type="parTrans" cxnId="{8BDC180D-3D58-4D38-988E-2EA47BBEEC84}">
      <dgm:prSet/>
      <dgm:spPr/>
      <dgm:t>
        <a:bodyPr/>
        <a:lstStyle/>
        <a:p>
          <a:endParaRPr lang="ru-RU"/>
        </a:p>
      </dgm:t>
    </dgm:pt>
    <dgm:pt modelId="{787DCA2D-393E-408A-9AB1-7619E796EC17}" type="sibTrans" cxnId="{8BDC180D-3D58-4D38-988E-2EA47BBEEC84}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type="parTrans" cxnId="{9432844D-05C7-48B4-A663-CF64426DC5F0}">
      <dgm:prSet/>
      <dgm:spPr/>
      <dgm:t>
        <a:bodyPr/>
        <a:lstStyle/>
        <a:p>
          <a:endParaRPr lang="ru-RU"/>
        </a:p>
      </dgm:t>
    </dgm:pt>
    <dgm:pt modelId="{DE57E812-C184-416F-8302-4DCBDE1CF808}" type="sibTrans" cxnId="{9432844D-05C7-48B4-A663-CF64426DC5F0}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 на сидр, </a:t>
          </a:r>
          <a:r>
            <a:rPr lang="ru-RU" sz="1600" b="1" dirty="0" err="1" smtClean="0"/>
            <a:t>пуаре</a:t>
          </a:r>
          <a:r>
            <a:rPr lang="ru-RU" sz="1600" b="1" dirty="0" smtClean="0"/>
            <a:t>, медовуху;</a:t>
          </a:r>
          <a:endParaRPr lang="ru-RU" sz="1600" b="1" dirty="0"/>
        </a:p>
      </dgm:t>
    </dgm:pt>
    <dgm:pt modelId="{354C6508-C9A6-4DAB-8572-7F75D1052808}" type="parTrans" cxnId="{68A0C8C6-27DE-4CFC-9A65-8C45B856EBA6}">
      <dgm:prSet/>
      <dgm:spPr/>
      <dgm:t>
        <a:bodyPr/>
        <a:lstStyle/>
        <a:p>
          <a:endParaRPr lang="ru-RU"/>
        </a:p>
      </dgm:t>
    </dgm:pt>
    <dgm:pt modelId="{87FB7F65-182C-4984-8457-0CD1D60D755A}" type="sibTrans" cxnId="{68A0C8C6-27DE-4CFC-9A65-8C45B856EBA6}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type="parTrans" cxnId="{F78E9D95-3595-4D15-AFC2-EA3150E87C5F}">
      <dgm:prSet/>
      <dgm:spPr/>
      <dgm:t>
        <a:bodyPr/>
        <a:lstStyle/>
        <a:p>
          <a:endParaRPr lang="ru-RU"/>
        </a:p>
      </dgm:t>
    </dgm:pt>
    <dgm:pt modelId="{98DC1B08-C569-4A48-BE6C-753EF9A729C3}" type="sibTrans" cxnId="{F78E9D95-3595-4D15-AFC2-EA3150E87C5F}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type="parTrans" cxnId="{FD975E96-CFC1-472E-A944-B2F41513C7AC}">
      <dgm:prSet/>
      <dgm:spPr/>
      <dgm:t>
        <a:bodyPr/>
        <a:lstStyle/>
        <a:p>
          <a:endParaRPr lang="ru-RU"/>
        </a:p>
      </dgm:t>
    </dgm:pt>
    <dgm:pt modelId="{7418158C-BE56-46F1-9214-90CF75D473B0}" type="sibTrans" cxnId="{FD975E96-CFC1-472E-A944-B2F41513C7AC}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type="parTrans" cxnId="{0B7F3D06-DB86-4607-9A5B-EB07C3CAA8DA}">
      <dgm:prSet/>
      <dgm:spPr/>
      <dgm:t>
        <a:bodyPr/>
        <a:lstStyle/>
        <a:p>
          <a:endParaRPr lang="ru-RU"/>
        </a:p>
      </dgm:t>
    </dgm:pt>
    <dgm:pt modelId="{43A44E28-D506-4138-AB4E-598BE39D4E0B}" type="sibTrans" cxnId="{0B7F3D06-DB86-4607-9A5B-EB07C3CAA8DA}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type="parTrans" cxnId="{F531D1BC-4035-4FFB-BED5-A489F1397D6B}">
      <dgm:prSet/>
      <dgm:spPr/>
      <dgm:t>
        <a:bodyPr/>
        <a:lstStyle/>
        <a:p>
          <a:endParaRPr lang="ru-RU"/>
        </a:p>
      </dgm:t>
    </dgm:pt>
    <dgm:pt modelId="{58D710E1-8777-4384-8B53-F9DBDB285430}" type="sibTrans" cxnId="{F531D1BC-4035-4FFB-BED5-A489F1397D6B}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type="parTrans" cxnId="{797A03FA-D6EA-4BCC-ACD1-37870B6629E1}">
      <dgm:prSet/>
      <dgm:spPr/>
      <dgm:t>
        <a:bodyPr/>
        <a:lstStyle/>
        <a:p>
          <a:endParaRPr lang="ru-RU"/>
        </a:p>
      </dgm:t>
    </dgm:pt>
    <dgm:pt modelId="{11197A5F-F5A3-402A-911A-AA182C6FC7A4}" type="sibTrans" cxnId="{797A03FA-D6EA-4BCC-ACD1-37870B6629E1}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type="parTrans" cxnId="{81169C16-2ACB-4635-A729-FA28C7C9D761}">
      <dgm:prSet/>
      <dgm:spPr/>
      <dgm:t>
        <a:bodyPr/>
        <a:lstStyle/>
        <a:p>
          <a:endParaRPr lang="ru-RU"/>
        </a:p>
      </dgm:t>
    </dgm:pt>
    <dgm:pt modelId="{AAFEAF17-9198-4278-927A-CB30E5B0A961}" type="sibTrans" cxnId="{81169C16-2ACB-4635-A729-FA28C7C9D761}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type="parTrans" cxnId="{D6544BD3-8054-45B3-A9FE-16C2E82A7B55}">
      <dgm:prSet/>
      <dgm:spPr/>
      <dgm:t>
        <a:bodyPr/>
        <a:lstStyle/>
        <a:p>
          <a:endParaRPr lang="ru-RU"/>
        </a:p>
      </dgm:t>
    </dgm:pt>
    <dgm:pt modelId="{F10D3F29-AD28-4B9B-B0F1-47842EECA4B6}" type="sibTrans" cxnId="{D6544BD3-8054-45B3-A9FE-16C2E82A7B55}">
      <dgm:prSet/>
      <dgm:spPr/>
      <dgm:t>
        <a:bodyPr/>
        <a:lstStyle/>
        <a:p>
          <a:endParaRPr lang="ru-RU"/>
        </a:p>
      </dgm:t>
    </dgm:pt>
    <dgm:pt modelId="{FC452A1E-C702-43E6-8002-C6B8A54562B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оказания платных услуг (работ) и компенсации затрат государству;</a:t>
          </a:r>
          <a:endParaRPr lang="ru-RU" sz="1600" b="1" dirty="0"/>
        </a:p>
      </dgm:t>
    </dgm:pt>
    <dgm:pt modelId="{5548C542-E1EB-4D03-A693-5A424C4EDED7}" type="parTrans" cxnId="{4F449419-D72F-4DFB-A0AB-7CDFD44F3FDE}">
      <dgm:prSet/>
      <dgm:spPr/>
      <dgm:t>
        <a:bodyPr/>
        <a:lstStyle/>
        <a:p>
          <a:endParaRPr lang="ru-RU"/>
        </a:p>
      </dgm:t>
    </dgm:pt>
    <dgm:pt modelId="{A7859072-71AD-410E-AE42-D5DFB7475CD2}" type="sibTrans" cxnId="{4F449419-D72F-4DFB-A0AB-7CDFD44F3FDE}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59" custLinFactNeighborX="1842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33469" custLinFactNeighborX="188" custLinFactNeighborY="13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1223" custLinFactNeighborY="-6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511" custLinFactNeighborY="-127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-643" custLinFactNeighborY="-9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797A03FA-D6EA-4BCC-ACD1-37870B6629E1}" srcId="{C3539DC0-494A-4D21-9DCE-39FC2DA62467}" destId="{2124604A-A1B4-491B-B7BB-8991025B4D40}" srcOrd="2" destOrd="0" parTransId="{9F82B017-902F-4E2B-8017-FDABB6F42C13}" sibTransId="{11197A5F-F5A3-402A-911A-AA182C6FC7A4}"/>
    <dgm:cxn modelId="{FD975E96-CFC1-472E-A944-B2F41513C7AC}" srcId="{DB02B10F-DDC9-4820-853A-F2F262996B15}" destId="{D8E9EBDA-145D-482D-9236-B587A079A4CD}" srcOrd="4" destOrd="0" parTransId="{3B9653FA-DE9C-4E8E-9398-E8B75FAA3DE1}" sibTransId="{7418158C-BE56-46F1-9214-90CF75D473B0}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039BE18B-AEC6-4AAE-8F18-465A7C1211E5}" type="presOf" srcId="{3192BCED-8031-40C7-9089-83EE865BAAA0}" destId="{F721C7DA-5BAD-4359-8EA1-FED75A13117D}" srcOrd="0" destOrd="3" presId="urn:microsoft.com/office/officeart/2005/8/layout/chevron2"/>
    <dgm:cxn modelId="{0B7F3D06-DB86-4607-9A5B-EB07C3CAA8DA}" srcId="{DB02B10F-DDC9-4820-853A-F2F262996B15}" destId="{3985CEB5-DC13-4642-B8B9-694FAF10C408}" srcOrd="5" destOrd="0" parTransId="{A09D6365-CD17-421F-9806-2909A50100A4}" sibTransId="{43A44E28-D506-4138-AB4E-598BE39D4E0B}"/>
    <dgm:cxn modelId="{87C3DDC2-9CB0-461D-8993-3BD1AF081263}" type="presOf" srcId="{B7DE0008-5397-4FA0-8685-9AA2B615D8CE}" destId="{7C21BC16-FB2B-4788-BF5D-4361D883DF18}" srcOrd="0" destOrd="3" presId="urn:microsoft.com/office/officeart/2005/8/layout/chevron2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EF7E10B1-22BB-46F5-9889-C410E8E6E7AC}" type="presOf" srcId="{53BB405A-7C91-4E09-9A3B-A9C0BFE1C955}" destId="{F721C7DA-5BAD-4359-8EA1-FED75A13117D}" srcOrd="0" destOrd="6" presId="urn:microsoft.com/office/officeart/2005/8/layout/chevron2"/>
    <dgm:cxn modelId="{D6544BD3-8054-45B3-A9FE-16C2E82A7B55}" srcId="{DB02B10F-DDC9-4820-853A-F2F262996B15}" destId="{53BB405A-7C91-4E09-9A3B-A9C0BFE1C955}" srcOrd="6" destOrd="0" parTransId="{FE29AF40-D8F9-4D77-A865-314439AA75A9}" sibTransId="{F10D3F29-AD28-4B9B-B0F1-47842EECA4B6}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4F449419-D72F-4DFB-A0AB-7CDFD44F3FDE}" srcId="{C3539DC0-494A-4D21-9DCE-39FC2DA62467}" destId="{FC452A1E-C702-43E6-8002-C6B8A54562B0}" srcOrd="1" destOrd="0" parTransId="{5548C542-E1EB-4D03-A693-5A424C4EDED7}" sibTransId="{A7859072-71AD-410E-AE42-D5DFB7475CD2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9BF131B6-5609-43FA-A119-3245D5370822}" type="presOf" srcId="{D8E9EBDA-145D-482D-9236-B587A079A4CD}" destId="{F721C7DA-5BAD-4359-8EA1-FED75A13117D}" srcOrd="0" destOrd="4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0827AA6D-7E5A-4304-ADA6-E81200FCAECC}" type="presOf" srcId="{3985CEB5-DC13-4642-B8B9-694FAF10C408}" destId="{F721C7DA-5BAD-4359-8EA1-FED75A13117D}" srcOrd="0" destOrd="5" presId="urn:microsoft.com/office/officeart/2005/8/layout/chevron2"/>
    <dgm:cxn modelId="{B6260FAE-582F-4FA2-A736-AE5B17844AF2}" type="presOf" srcId="{2124604A-A1B4-491B-B7BB-8991025B4D40}" destId="{7C21BC16-FB2B-4788-BF5D-4361D883DF18}" srcOrd="0" destOrd="2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6A634A64-8C04-4E89-85A7-17AB0E0C56A6}" type="presOf" srcId="{FC452A1E-C702-43E6-8002-C6B8A54562B0}" destId="{7C21BC16-FB2B-4788-BF5D-4361D883DF18}" srcOrd="0" destOrd="1" presId="urn:microsoft.com/office/officeart/2005/8/layout/chevron2"/>
    <dgm:cxn modelId="{81169C16-2ACB-4635-A729-FA28C7C9D761}" srcId="{C3539DC0-494A-4D21-9DCE-39FC2DA62467}" destId="{B7DE0008-5397-4FA0-8685-9AA2B615D8CE}" srcOrd="3" destOrd="0" parTransId="{F702D108-6109-4434-BF30-BC2F5A1CD741}" sibTransId="{AAFEAF17-9198-4278-927A-CB30E5B0A961}"/>
    <dgm:cxn modelId="{F78E9D95-3595-4D15-AFC2-EA3150E87C5F}" srcId="{DB02B10F-DDC9-4820-853A-F2F262996B15}" destId="{3192BCED-8031-40C7-9089-83EE865BAAA0}" srcOrd="3" destOrd="0" parTransId="{C3C312BD-5C33-47F7-AAEB-22123756A890}" sibTransId="{98DC1B08-C569-4A48-BE6C-753EF9A729C3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#1" qsCatId="3D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r>
            <a:rPr lang="ru-RU" sz="1500" dirty="0" smtClean="0"/>
            <a:t>«Жилищное хозяйство» – </a:t>
          </a:r>
        </a:p>
        <a:p>
          <a:r>
            <a:rPr lang="ru-RU" sz="1500" b="1" dirty="0" smtClean="0"/>
            <a:t>201,54 </a:t>
          </a:r>
          <a:r>
            <a:rPr lang="ru-RU" sz="1500" b="1" dirty="0" smtClean="0"/>
            <a:t>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type="parTrans" cxnId="{FFCBC555-6372-4F0B-9EBB-EC481E20500B}">
      <dgm:prSet/>
      <dgm:spPr/>
      <dgm:t>
        <a:bodyPr/>
        <a:lstStyle/>
        <a:p>
          <a:endParaRPr lang="ru-RU" sz="1400"/>
        </a:p>
      </dgm:t>
    </dgm:pt>
    <dgm:pt modelId="{1C740A64-7685-4E4A-AE42-9872F4998D91}" type="sibTrans" cxnId="{FFCBC555-6372-4F0B-9EBB-EC481E20500B}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chemeClr val="tx1"/>
              </a:solidFill>
            </a:rPr>
            <a:t>Уплата взноса на капитальный ремонт общего имущества в многоквартирных домах, принадлежащего муниципальному образованию Павловское – </a:t>
          </a:r>
          <a:r>
            <a:rPr lang="ru-RU" sz="1200" b="1" baseline="0" dirty="0" smtClean="0">
              <a:solidFill>
                <a:schemeClr val="tx1"/>
              </a:solidFill>
            </a:rPr>
            <a:t>201,54 </a:t>
          </a:r>
          <a:r>
            <a:rPr lang="ru-RU" sz="1200" b="1" baseline="0" dirty="0" smtClean="0">
              <a:solidFill>
                <a:schemeClr val="tx1"/>
              </a:solidFill>
            </a:rPr>
            <a:t>тыс.руб.</a:t>
          </a:r>
          <a:endParaRPr lang="ru-RU" sz="1200" b="1" baseline="0" dirty="0">
            <a:solidFill>
              <a:schemeClr val="tx1"/>
            </a:solidFill>
          </a:endParaRPr>
        </a:p>
      </dgm:t>
    </dgm:pt>
    <dgm:pt modelId="{A9DA45D1-9FA4-41A5-B327-532280215196}" type="parTrans" cxnId="{ACCE2B6C-91ED-48EA-A977-69C11B3A6282}">
      <dgm:prSet/>
      <dgm:spPr/>
      <dgm:t>
        <a:bodyPr/>
        <a:lstStyle/>
        <a:p>
          <a:endParaRPr lang="ru-RU" sz="1400"/>
        </a:p>
      </dgm:t>
    </dgm:pt>
    <dgm:pt modelId="{7ABE741A-34F8-4D7E-945D-041FF80AB76D}" type="sibTrans" cxnId="{ACCE2B6C-91ED-48EA-A977-69C11B3A6282}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1500" dirty="0" smtClean="0"/>
            <a:t> </a:t>
          </a:r>
        </a:p>
        <a:p>
          <a:r>
            <a:rPr lang="ru-RU" sz="1500" dirty="0" smtClean="0"/>
            <a:t>«Коммунальное хозяйство» – </a:t>
          </a:r>
        </a:p>
        <a:p>
          <a:r>
            <a:rPr lang="ru-RU" sz="1500" b="1" dirty="0" smtClean="0"/>
            <a:t>1447,79 </a:t>
          </a:r>
          <a:r>
            <a:rPr lang="ru-RU" sz="1500" b="1" dirty="0" smtClean="0"/>
            <a:t>тыс. руб.</a:t>
          </a:r>
        </a:p>
        <a:p>
          <a:endParaRPr lang="ru-RU" sz="1500" b="1" dirty="0"/>
        </a:p>
      </dgm:t>
    </dgm:pt>
    <dgm:pt modelId="{EB2BA70F-D1CE-4D0B-A025-D670828B4D6C}" type="parTrans" cxnId="{5C8F0224-AE8F-440C-B543-2440C6C3DCD4}">
      <dgm:prSet/>
      <dgm:spPr/>
      <dgm:t>
        <a:bodyPr/>
        <a:lstStyle/>
        <a:p>
          <a:endParaRPr lang="ru-RU" sz="1400"/>
        </a:p>
      </dgm:t>
    </dgm:pt>
    <dgm:pt modelId="{C9AD3D8D-4463-4273-8739-4760C30ED7F3}" type="sibTrans" cxnId="{5C8F0224-AE8F-440C-B543-2440C6C3DCD4}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 tIns="0" anchor="t" anchorCtr="0"/>
        <a:lstStyle/>
        <a:p>
          <a:r>
            <a:rPr lang="ru-RU" sz="15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r>
            <a:rPr lang="ru-RU" sz="1500" dirty="0" smtClean="0"/>
            <a:t>«Благоустройство» –       </a:t>
          </a:r>
        </a:p>
        <a:p>
          <a:r>
            <a:rPr lang="ru-RU" sz="1500" b="1" dirty="0" smtClean="0"/>
            <a:t>5805,92 </a:t>
          </a:r>
          <a:r>
            <a:rPr lang="ru-RU" sz="1500" b="1" dirty="0" smtClean="0"/>
            <a:t>тыс. руб.</a:t>
          </a:r>
          <a:endParaRPr lang="ru-RU" sz="1500" b="1" dirty="0"/>
        </a:p>
      </dgm:t>
    </dgm:pt>
    <dgm:pt modelId="{A1D508E3-F201-4ADB-913D-481AB191AB34}" type="parTrans" cxnId="{75681ACE-BFE5-48FA-B3D9-36533A59C3CC}">
      <dgm:prSet/>
      <dgm:spPr/>
      <dgm:t>
        <a:bodyPr/>
        <a:lstStyle/>
        <a:p>
          <a:endParaRPr lang="ru-RU" sz="1400"/>
        </a:p>
      </dgm:t>
    </dgm:pt>
    <dgm:pt modelId="{C5680CE3-A6BC-4795-AB6A-E22E040E87DA}" type="sibTrans" cxnId="{75681ACE-BFE5-48FA-B3D9-36533A59C3CC}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000" b="1" dirty="0" smtClean="0">
              <a:solidFill>
                <a:schemeClr val="tx1"/>
              </a:solidFill>
            </a:rPr>
            <a:t>1872,63 </a:t>
          </a:r>
          <a:r>
            <a:rPr lang="ru-RU" sz="1000" b="1" dirty="0" smtClean="0">
              <a:solidFill>
                <a:schemeClr val="tx1"/>
              </a:solidFill>
            </a:rPr>
            <a:t>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988CC6E3-ECC8-4248-8682-3902123D1B18}" type="parTrans" cxnId="{3259F2C9-88F3-463D-ADC3-77B9AD42970E}">
      <dgm:prSet/>
      <dgm:spPr/>
      <dgm:t>
        <a:bodyPr/>
        <a:lstStyle/>
        <a:p>
          <a:endParaRPr lang="ru-RU" sz="1400"/>
        </a:p>
      </dgm:t>
    </dgm:pt>
    <dgm:pt modelId="{7E732108-C8FC-4E2C-B116-7AE2E97E0431}" type="sibTrans" cxnId="{3259F2C9-88F3-463D-ADC3-77B9AD42970E}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Организация уличного освещения </a:t>
          </a:r>
          <a:r>
            <a:rPr lang="ru-RU" sz="1000" dirty="0" smtClean="0">
              <a:solidFill>
                <a:schemeClr val="tx1"/>
              </a:solidFill>
            </a:rPr>
            <a:t>3841,19</a:t>
          </a:r>
          <a:r>
            <a:rPr lang="ru-RU" sz="1000" b="1" dirty="0" smtClean="0">
              <a:solidFill>
                <a:schemeClr val="tx1"/>
              </a:solidFill>
            </a:rPr>
            <a:t> </a:t>
          </a:r>
          <a:r>
            <a:rPr lang="ru-RU" sz="1000" b="1" dirty="0" smtClean="0">
              <a:solidFill>
                <a:schemeClr val="tx1"/>
              </a:solidFill>
            </a:rPr>
            <a:t>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F3E4EBEC-AC21-4397-B3A2-6EF4CF846CED}" type="parTrans" cxnId="{9E643036-9F60-42FC-8362-AE0F84B26EDB}">
      <dgm:prSet/>
      <dgm:spPr/>
      <dgm:t>
        <a:bodyPr/>
        <a:lstStyle/>
        <a:p>
          <a:endParaRPr lang="ru-RU" sz="1400"/>
        </a:p>
      </dgm:t>
    </dgm:pt>
    <dgm:pt modelId="{30C19C60-D586-47DC-935D-A9749D909464}" type="sibTrans" cxnId="{9E643036-9F60-42FC-8362-AE0F84B26EDB}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Расходы на обеспечение мер на содержания мест захоронения– </a:t>
          </a:r>
        </a:p>
        <a:p>
          <a:r>
            <a:rPr lang="ru-RU" sz="1000" b="1" dirty="0" smtClean="0">
              <a:solidFill>
                <a:schemeClr val="tx1"/>
              </a:solidFill>
            </a:rPr>
            <a:t>0,00 </a:t>
          </a:r>
          <a:r>
            <a:rPr lang="ru-RU" sz="1000" b="1" dirty="0" smtClean="0">
              <a:solidFill>
                <a:schemeClr val="tx1"/>
              </a:solidFill>
            </a:rPr>
            <a:t>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DB5B216B-CAD8-44BE-8816-027986FDE3B9}" type="parTrans" cxnId="{E35D8193-1411-4C4F-9418-3A75A1A97518}">
      <dgm:prSet/>
      <dgm:spPr/>
      <dgm:t>
        <a:bodyPr/>
        <a:lstStyle/>
        <a:p>
          <a:endParaRPr lang="ru-RU" sz="1400"/>
        </a:p>
      </dgm:t>
    </dgm:pt>
    <dgm:pt modelId="{312B0D9C-F60C-4369-BC16-916D7C2DA26C}" type="sibTrans" cxnId="{E35D8193-1411-4C4F-9418-3A75A1A97518}">
      <dgm:prSet/>
      <dgm:spPr/>
      <dgm:t>
        <a:bodyPr/>
        <a:lstStyle/>
        <a:p>
          <a:endParaRPr lang="ru-RU" sz="1400"/>
        </a:p>
      </dgm:t>
    </dgm:pt>
    <dgm:pt modelId="{F1FC5F43-2E53-453E-BA1E-455B2BD00301}">
      <dgm:prSet phldrT="[Текст]" custT="1"/>
      <dgm:spPr/>
      <dgm:t>
        <a:bodyPr/>
        <a:lstStyle/>
        <a:p>
          <a:endParaRPr lang="ru-RU" sz="1600" dirty="0" smtClean="0">
            <a:solidFill>
              <a:schemeClr val="tx1"/>
            </a:solidFill>
          </a:endParaRPr>
        </a:p>
        <a:p>
          <a:r>
            <a:rPr lang="ru-RU" sz="1200" dirty="0" smtClean="0">
              <a:solidFill>
                <a:schemeClr val="tx1"/>
              </a:solidFill>
            </a:rPr>
            <a:t>Мероприятия в области коммунального хозяйства в рамках </a:t>
          </a:r>
          <a:r>
            <a:rPr lang="ru-RU" sz="1200" dirty="0" err="1" smtClean="0">
              <a:solidFill>
                <a:schemeClr val="tx1"/>
              </a:solidFill>
            </a:rPr>
            <a:t>непрограммных</a:t>
          </a:r>
          <a:r>
            <a:rPr lang="ru-RU" sz="1200" dirty="0" smtClean="0">
              <a:solidFill>
                <a:schemeClr val="tx1"/>
              </a:solidFill>
            </a:rPr>
            <a:t> расходов </a:t>
          </a:r>
          <a:r>
            <a:rPr lang="ru-RU" sz="1200" dirty="0" smtClean="0">
              <a:solidFill>
                <a:schemeClr val="tx1"/>
              </a:solidFill>
            </a:rPr>
            <a:t>– </a:t>
          </a:r>
          <a:r>
            <a:rPr lang="ru-RU" sz="1200" b="1" dirty="0" smtClean="0">
              <a:solidFill>
                <a:schemeClr val="tx1"/>
              </a:solidFill>
            </a:rPr>
            <a:t>772,12 </a:t>
          </a:r>
          <a:r>
            <a:rPr lang="ru-RU" sz="1200" b="1" dirty="0" smtClean="0">
              <a:solidFill>
                <a:schemeClr val="tx1"/>
              </a:solidFill>
            </a:rPr>
            <a:t>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endParaRPr lang="ru-RU" sz="1400" dirty="0" smtClean="0">
            <a:solidFill>
              <a:schemeClr val="tx1"/>
            </a:solidFill>
          </a:endParaRPr>
        </a:p>
      </dgm:t>
    </dgm:pt>
    <dgm:pt modelId="{04765D81-77C2-45BB-9BD4-ECE67F1BCC7C}" type="sibTrans" cxnId="{B88AE251-259C-4DAE-B864-13B57607CD41}">
      <dgm:prSet/>
      <dgm:spPr/>
      <dgm:t>
        <a:bodyPr/>
        <a:lstStyle/>
        <a:p>
          <a:endParaRPr lang="ru-RU" sz="1400"/>
        </a:p>
      </dgm:t>
    </dgm:pt>
    <dgm:pt modelId="{B86E772B-79C9-4FA1-BA31-03684F99AF07}" type="parTrans" cxnId="{B88AE251-259C-4DAE-B864-13B57607CD41}">
      <dgm:prSet/>
      <dgm:spPr/>
      <dgm:t>
        <a:bodyPr/>
        <a:lstStyle/>
        <a:p>
          <a:endParaRPr lang="ru-RU" sz="1400"/>
        </a:p>
      </dgm:t>
    </dgm:pt>
    <dgm:pt modelId="{48627B1F-E7CA-4FA5-A2E5-B7F69473E8D5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годы»– </a:t>
          </a:r>
          <a:r>
            <a:rPr lang="ru-RU" sz="1000" b="1" dirty="0" smtClean="0">
              <a:solidFill>
                <a:schemeClr val="tx1"/>
              </a:solidFill>
            </a:rPr>
            <a:t>92,10 </a:t>
          </a:r>
          <a:r>
            <a:rPr lang="ru-RU" sz="1000" b="1" dirty="0" smtClean="0">
              <a:solidFill>
                <a:schemeClr val="tx1"/>
              </a:solidFill>
            </a:rPr>
            <a:t>тыс. руб</a:t>
          </a:r>
          <a:r>
            <a:rPr lang="ru-RU" sz="1000" dirty="0" smtClean="0">
              <a:solidFill>
                <a:schemeClr val="tx1"/>
              </a:solidFill>
            </a:rPr>
            <a:t>.</a:t>
          </a:r>
          <a:endParaRPr lang="ru-RU" sz="1000" dirty="0">
            <a:solidFill>
              <a:schemeClr val="tx1"/>
            </a:solidFill>
          </a:endParaRPr>
        </a:p>
      </dgm:t>
    </dgm:pt>
    <dgm:pt modelId="{33BCAB70-C878-43B8-9803-BB1B40E0AFA1}" type="parTrans" cxnId="{74066E60-C807-48DE-A07A-2775F78D0A10}">
      <dgm:prSet/>
      <dgm:spPr/>
      <dgm:t>
        <a:bodyPr/>
        <a:lstStyle/>
        <a:p>
          <a:endParaRPr lang="ru-RU"/>
        </a:p>
      </dgm:t>
    </dgm:pt>
    <dgm:pt modelId="{4F9E241C-EA0B-4313-B7EC-382FA9C34ED2}" type="sibTrans" cxnId="{74066E60-C807-48DE-A07A-2775F78D0A10}">
      <dgm:prSet/>
      <dgm:spPr/>
      <dgm:t>
        <a:bodyPr/>
        <a:lstStyle/>
        <a:p>
          <a:endParaRPr lang="ru-RU"/>
        </a:p>
      </dgm:t>
    </dgm:pt>
    <dgm:pt modelId="{A0DFEB21-8324-41EB-8EBC-15E5716C2F07}">
      <dgm:prSet custT="1"/>
      <dgm:spPr/>
      <dgm:t>
        <a:bodyPr/>
        <a:lstStyle/>
        <a:p>
          <a:r>
            <a:rPr lang="ru-RU" sz="1200" baseline="0" dirty="0" smtClean="0">
              <a:solidFill>
                <a:schemeClr val="tx1"/>
              </a:solidFill>
            </a:rPr>
            <a:t>Содержание мест (площадок) накопления твердых коммунальных отходов – </a:t>
          </a:r>
          <a:r>
            <a:rPr lang="ru-RU" sz="1200" b="1" baseline="0" dirty="0" smtClean="0">
              <a:solidFill>
                <a:schemeClr val="tx1"/>
              </a:solidFill>
            </a:rPr>
            <a:t>675,67 тыс. руб.</a:t>
          </a:r>
          <a:endParaRPr lang="ru-RU" sz="1200" b="1" baseline="0" dirty="0">
            <a:solidFill>
              <a:schemeClr val="tx1"/>
            </a:solidFill>
          </a:endParaRPr>
        </a:p>
      </dgm:t>
    </dgm:pt>
    <dgm:pt modelId="{9F61FD7C-6BAB-499D-B554-36109306BFF0}" type="parTrans" cxnId="{3AD24159-FF69-4EEF-B09D-37DC14C62555}">
      <dgm:prSet/>
      <dgm:spPr/>
      <dgm:t>
        <a:bodyPr/>
        <a:lstStyle/>
        <a:p>
          <a:endParaRPr lang="ru-RU"/>
        </a:p>
      </dgm:t>
    </dgm:pt>
    <dgm:pt modelId="{6DA6A203-6091-4689-A153-146DAC1622D6}" type="sibTrans" cxnId="{3AD24159-FF69-4EEF-B09D-37DC14C62555}">
      <dgm:prSet/>
      <dgm:spPr/>
      <dgm:t>
        <a:bodyPr/>
        <a:lstStyle/>
        <a:p>
          <a:endParaRPr lang="ru-RU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 custScaleX="63651" custScaleY="92592" custLinFactNeighborX="-71" custLinFactNeighborY="-6211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7" custScaleX="61821" custScaleY="1660910" custLinFactY="-36087" custLinFactNeighborX="-19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94107" custScaleY="92592" custLinFactNeighborX="-6178" custLinFactNeighborY="-3704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1" presStyleCnt="7" custAng="0" custScaleX="101416" custScaleY="51090" custLinFactNeighborX="-8588" custLinFactNeighborY="-77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1AA0A-F6DF-4E81-B33D-A450F58F82FA}" type="pres">
      <dgm:prSet presAssocID="{F1FC5F43-2E53-453E-BA1E-455B2BD00301}" presName="aSpace2" presStyleCnt="0"/>
      <dgm:spPr/>
    </dgm:pt>
    <dgm:pt modelId="{BE6FEF6D-F0EE-456B-8DEB-4A832D560AC1}" type="pres">
      <dgm:prSet presAssocID="{A0DFEB21-8324-41EB-8EBC-15E5716C2F07}" presName="childNode" presStyleLbl="node1" presStyleIdx="2" presStyleCnt="7" custScaleY="53964" custLinFactY="-2821" custLinFactNeighborX="-9296" custLinFactNeighborY="-100000">
        <dgm:presLayoutVars>
          <dgm:bulletEnabled val="1"/>
        </dgm:presLayoutVars>
      </dgm:prSet>
      <dgm:spPr/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 custScaleX="141495" custScaleY="94949" custLinFactNeighborX="-11292" custLinFactNeighborY="-3102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3" presStyleCnt="7" custScaleX="159525" custScaleY="858319" custLinFactY="46704" custLinFactNeighborX="-166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4" presStyleCnt="7" custScaleX="156294" custScaleY="798789" custLinFactY="-1508696" custLinFactNeighborX="-16487" custLinFactNeighborY="-1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F520397D-5520-4865-A7C2-CA908C2F8381}" type="pres">
      <dgm:prSet presAssocID="{48627B1F-E7CA-4FA5-A2E5-B7F69473E8D5}" presName="childNode" presStyleLbl="node1" presStyleIdx="5" presStyleCnt="7" custScaleX="158746" custScaleY="1585045" custLinFactY="-507078" custLinFactNeighborX="-17035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36466-F69E-4FF5-861F-FC0898966C19}" type="pres">
      <dgm:prSet presAssocID="{48627B1F-E7CA-4FA5-A2E5-B7F69473E8D5}" presName="aSpace2" presStyleCnt="0"/>
      <dgm:spPr/>
    </dgm:pt>
    <dgm:pt modelId="{CE4354FE-4F83-425A-84AD-DF9284C83F7C}" type="pres">
      <dgm:prSet presAssocID="{ADF818C2-847B-4A84-86EF-0B4206AC8F8A}" presName="childNode" presStyleLbl="node1" presStyleIdx="6" presStyleCnt="7" custScaleX="156862" custScaleY="1203023" custLinFactY="-400000" custLinFactNeighborX="-17977" custLinFactNeighborY="-446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E35D8193-1411-4C4F-9418-3A75A1A97518}" srcId="{16830507-7D57-4F55-89A3-FCA162AB9D7D}" destId="{ADF818C2-847B-4A84-86EF-0B4206AC8F8A}" srcOrd="3" destOrd="0" parTransId="{DB5B216B-CAD8-44BE-8816-027986FDE3B9}" sibTransId="{312B0D9C-F60C-4369-BC16-916D7C2DA26C}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B88AE251-259C-4DAE-B864-13B57607CD41}" srcId="{7B2F4376-2505-4BA9-A5D6-6421F7D8606D}" destId="{F1FC5F43-2E53-453E-BA1E-455B2BD00301}" srcOrd="0" destOrd="0" parTransId="{B86E772B-79C9-4FA1-BA31-03684F99AF07}" sibTransId="{04765D81-77C2-45BB-9BD4-ECE67F1BCC7C}"/>
    <dgm:cxn modelId="{74066E60-C807-48DE-A07A-2775F78D0A10}" srcId="{16830507-7D57-4F55-89A3-FCA162AB9D7D}" destId="{48627B1F-E7CA-4FA5-A2E5-B7F69473E8D5}" srcOrd="2" destOrd="0" parTransId="{33BCAB70-C878-43B8-9803-BB1B40E0AFA1}" sibTransId="{4F9E241C-EA0B-4313-B7EC-382FA9C34ED2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31007E09-D042-487B-B456-0C08A85A3EA6}" type="presOf" srcId="{A0DFEB21-8324-41EB-8EBC-15E5716C2F07}" destId="{BE6FEF6D-F0EE-456B-8DEB-4A832D560AC1}" srcOrd="0" destOrd="0" presId="urn:microsoft.com/office/officeart/2005/8/layout/lProcess2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3AD24159-FF69-4EEF-B09D-37DC14C62555}" srcId="{7B2F4376-2505-4BA9-A5D6-6421F7D8606D}" destId="{A0DFEB21-8324-41EB-8EBC-15E5716C2F07}" srcOrd="1" destOrd="0" parTransId="{9F61FD7C-6BAB-499D-B554-36109306BFF0}" sibTransId="{6DA6A203-6091-4689-A153-146DAC1622D6}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673E9CEF-1F02-42F3-BAA5-BB14300D1CDD}" type="presOf" srcId="{48627B1F-E7CA-4FA5-A2E5-B7F69473E8D5}" destId="{F520397D-5520-4865-A7C2-CA908C2F8381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E2C287A-FAFB-4120-A4DC-9158713E4F8F}" type="presParOf" srcId="{9F6ADCAF-6130-42B5-91FE-63E729A3161D}" destId="{45C300AE-3278-47DB-953F-7A87CFE762BF}" srcOrd="0" destOrd="0" presId="urn:microsoft.com/office/officeart/2005/8/layout/lProcess2"/>
    <dgm:cxn modelId="{13351FF6-90DE-4520-91D0-65C60E6D5DEE}" type="presParOf" srcId="{9F6ADCAF-6130-42B5-91FE-63E729A3161D}" destId="{D7F1AA0A-F6DF-4E81-B33D-A450F58F82FA}" srcOrd="1" destOrd="0" presId="urn:microsoft.com/office/officeart/2005/8/layout/lProcess2"/>
    <dgm:cxn modelId="{271AE71D-F1B2-4473-9679-D751145955C7}" type="presParOf" srcId="{9F6ADCAF-6130-42B5-91FE-63E729A3161D}" destId="{BE6FEF6D-F0EE-456B-8DEB-4A832D560AC1}" srcOrd="2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AE9250B5-BEA0-4C35-9675-BA6858F71CBB}" type="presParOf" srcId="{68A5ECDF-7389-47FB-87E3-2B1E42172F74}" destId="{F520397D-5520-4865-A7C2-CA908C2F8381}" srcOrd="4" destOrd="0" presId="urn:microsoft.com/office/officeart/2005/8/layout/lProcess2"/>
    <dgm:cxn modelId="{9844ABF6-F79A-43F6-B038-B630D380DBAC}" type="presParOf" srcId="{68A5ECDF-7389-47FB-87E3-2B1E42172F74}" destId="{C8536466-F69E-4FF5-861F-FC0898966C19}" srcOrd="5" destOrd="0" presId="urn:microsoft.com/office/officeart/2005/8/layout/lProcess2"/>
    <dgm:cxn modelId="{869C509B-45B2-44AA-8787-15688905A252}" type="presParOf" srcId="{68A5ECDF-7389-47FB-87E3-2B1E42172F74}" destId="{CE4354FE-4F83-425A-84AD-DF9284C83F7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6029" y="0"/>
        <a:ext cx="3981013" cy="536278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48484" y="0"/>
        <a:ext cx="3830541" cy="546312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0"/>
        <a:ext cx="4666118" cy="939053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0" y="0"/>
        <a:ext cx="3110745" cy="939053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933594"/>
        <a:ext cx="4661561" cy="939053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3797" y="1033101"/>
        <a:ext cx="3107707" cy="9679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38063" y="296785"/>
          <a:ext cx="1928979" cy="1335409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38063" y="296785"/>
        <a:ext cx="1928979" cy="1335409"/>
      </dsp:txXfrm>
    </dsp:sp>
    <dsp:sp modelId="{F721C7DA-5BAD-4359-8EA1-FED75A13117D}">
      <dsp:nvSpPr>
        <dsp:cNvPr id="0" name=""/>
        <dsp:cNvSpPr/>
      </dsp:nvSpPr>
      <dsp:spPr>
        <a:xfrm rot="5400000">
          <a:off x="4239494" y="-2308323"/>
          <a:ext cx="1368802" cy="6319989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 на сидр, </a:t>
          </a:r>
          <a:r>
            <a:rPr lang="ru-RU" sz="1600" b="1" kern="1200" dirty="0" err="1" smtClean="0"/>
            <a:t>пуаре</a:t>
          </a:r>
          <a:r>
            <a:rPr lang="ru-RU" sz="1600" b="1" kern="1200" dirty="0" smtClean="0"/>
            <a:t>, медовуху;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4239494" y="-2308323"/>
        <a:ext cx="1368802" cy="6319989"/>
      </dsp:txXfrm>
    </dsp:sp>
    <dsp:sp modelId="{CD187842-0613-471F-BE65-5241B8C1D879}">
      <dsp:nvSpPr>
        <dsp:cNvPr id="0" name=""/>
        <dsp:cNvSpPr/>
      </dsp:nvSpPr>
      <dsp:spPr>
        <a:xfrm rot="5400000">
          <a:off x="-150975" y="2191837"/>
          <a:ext cx="1872700" cy="1362711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50975" y="2191837"/>
        <a:ext cx="1872700" cy="1362711"/>
      </dsp:txXfrm>
    </dsp:sp>
    <dsp:sp modelId="{7C21BC16-FB2B-4788-BF5D-4361D883DF18}">
      <dsp:nvSpPr>
        <dsp:cNvPr id="0" name=""/>
        <dsp:cNvSpPr/>
      </dsp:nvSpPr>
      <dsp:spPr>
        <a:xfrm rot="5400000">
          <a:off x="3988560" y="-532195"/>
          <a:ext cx="1697483" cy="6218253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оказания платных услуг (работ) и компенсации затрат государству;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5400000">
        <a:off x="3988560" y="-532195"/>
        <a:ext cx="1697483" cy="6218253"/>
      </dsp:txXfrm>
    </dsp:sp>
    <dsp:sp modelId="{53A21676-D815-483C-B194-9EF0787EA493}">
      <dsp:nvSpPr>
        <dsp:cNvPr id="0" name=""/>
        <dsp:cNvSpPr/>
      </dsp:nvSpPr>
      <dsp:spPr>
        <a:xfrm rot="5400000">
          <a:off x="83563" y="3588849"/>
          <a:ext cx="1577781" cy="1456865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83563" y="3588849"/>
        <a:ext cx="1577781" cy="1456865"/>
      </dsp:txXfrm>
    </dsp:sp>
    <dsp:sp modelId="{FE457F36-B053-44D9-91F4-A009CB613B5F}">
      <dsp:nvSpPr>
        <dsp:cNvPr id="0" name=""/>
        <dsp:cNvSpPr/>
      </dsp:nvSpPr>
      <dsp:spPr>
        <a:xfrm rot="5400000">
          <a:off x="3351019" y="1977598"/>
          <a:ext cx="1095880" cy="4341490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5400000">
        <a:off x="3351019" y="1977598"/>
        <a:ext cx="1095880" cy="434149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2310" y="0"/>
          <a:ext cx="1486062" cy="5400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201,54 </a:t>
          </a:r>
          <a:r>
            <a:rPr lang="ru-RU" sz="1500" b="1" kern="1200" dirty="0" smtClean="0"/>
            <a:t>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2310" y="0"/>
        <a:ext cx="1486062" cy="1620169"/>
      </dsp:txXfrm>
    </dsp:sp>
    <dsp:sp modelId="{02BA18B2-6F33-4713-8592-481FF32EA9E3}">
      <dsp:nvSpPr>
        <dsp:cNvPr id="0" name=""/>
        <dsp:cNvSpPr/>
      </dsp:nvSpPr>
      <dsp:spPr>
        <a:xfrm>
          <a:off x="166041" y="1440160"/>
          <a:ext cx="1154670" cy="3789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</a:rPr>
            <a:t>Уплата взноса на капитальный ремонт общего имущества в многоквартирных домах, принадлежащего муниципальному образованию Павловское – </a:t>
          </a:r>
          <a:r>
            <a:rPr lang="ru-RU" sz="1200" b="1" kern="1200" baseline="0" dirty="0" smtClean="0">
              <a:solidFill>
                <a:schemeClr val="tx1"/>
              </a:solidFill>
            </a:rPr>
            <a:t>201,54 </a:t>
          </a:r>
          <a:r>
            <a:rPr lang="ru-RU" sz="1200" b="1" kern="1200" baseline="0" dirty="0" smtClean="0">
              <a:solidFill>
                <a:schemeClr val="tx1"/>
              </a:solidFill>
            </a:rPr>
            <a:t>тыс.руб.</a:t>
          </a:r>
          <a:endParaRPr lang="ru-RU" sz="1200" b="1" kern="1200" baseline="0" dirty="0">
            <a:solidFill>
              <a:schemeClr val="tx1"/>
            </a:solidFill>
          </a:endParaRPr>
        </a:p>
      </dsp:txBody>
      <dsp:txXfrm>
        <a:off x="166041" y="1440160"/>
        <a:ext cx="1154670" cy="3789502"/>
      </dsp:txXfrm>
    </dsp:sp>
    <dsp:sp modelId="{7A044CD0-97B4-4732-9EEF-2F36F95C78FC}">
      <dsp:nvSpPr>
        <dsp:cNvPr id="0" name=""/>
        <dsp:cNvSpPr/>
      </dsp:nvSpPr>
      <dsp:spPr>
        <a:xfrm>
          <a:off x="1520895" y="0"/>
          <a:ext cx="2197120" cy="54005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  <a:r>
            <a:rPr lang="ru-RU" sz="1500" kern="1200" dirty="0" smtClean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«Коммунальное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1447,79 </a:t>
          </a:r>
          <a:r>
            <a:rPr lang="ru-RU" sz="1500" b="1" kern="1200" dirty="0" smtClean="0"/>
            <a:t>тыс. руб.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>
        <a:off x="1520895" y="0"/>
        <a:ext cx="2197120" cy="1620169"/>
      </dsp:txXfrm>
    </dsp:sp>
    <dsp:sp modelId="{45C300AE-3278-47DB-953F-7A87CFE762BF}">
      <dsp:nvSpPr>
        <dsp:cNvPr id="0" name=""/>
        <dsp:cNvSpPr/>
      </dsp:nvSpPr>
      <dsp:spPr>
        <a:xfrm>
          <a:off x="1656185" y="1375566"/>
          <a:ext cx="1894211" cy="1607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в области коммунального хозяйства в рамках </a:t>
          </a:r>
          <a:r>
            <a:rPr lang="ru-RU" sz="1200" kern="1200" dirty="0" err="1" smtClean="0">
              <a:solidFill>
                <a:schemeClr val="tx1"/>
              </a:solidFill>
            </a:rPr>
            <a:t>непрограммных</a:t>
          </a:r>
          <a:r>
            <a:rPr lang="ru-RU" sz="1200" kern="1200" dirty="0" smtClean="0">
              <a:solidFill>
                <a:schemeClr val="tx1"/>
              </a:solidFill>
            </a:rPr>
            <a:t> расходов </a:t>
          </a:r>
          <a:r>
            <a:rPr lang="ru-RU" sz="1200" kern="1200" dirty="0" smtClean="0">
              <a:solidFill>
                <a:schemeClr val="tx1"/>
              </a:solidFill>
            </a:rPr>
            <a:t>– </a:t>
          </a:r>
          <a:r>
            <a:rPr lang="ru-RU" sz="1200" b="1" kern="1200" dirty="0" smtClean="0">
              <a:solidFill>
                <a:schemeClr val="tx1"/>
              </a:solidFill>
            </a:rPr>
            <a:t>772,12 </a:t>
          </a:r>
          <a:r>
            <a:rPr lang="ru-RU" sz="1200" b="1" kern="1200" dirty="0" smtClean="0">
              <a:solidFill>
                <a:schemeClr val="tx1"/>
              </a:solidFill>
            </a:rPr>
            <a:t>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</dsp:txBody>
      <dsp:txXfrm>
        <a:off x="1656185" y="1375566"/>
        <a:ext cx="1894211" cy="1607807"/>
      </dsp:txXfrm>
    </dsp:sp>
    <dsp:sp modelId="{BE6FEF6D-F0EE-456B-8DEB-4A832D560AC1}">
      <dsp:nvSpPr>
        <dsp:cNvPr id="0" name=""/>
        <dsp:cNvSpPr/>
      </dsp:nvSpPr>
      <dsp:spPr>
        <a:xfrm>
          <a:off x="1656185" y="3269327"/>
          <a:ext cx="1867763" cy="1698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tx1"/>
              </a:solidFill>
            </a:rPr>
            <a:t>Содержание мест (площадок) накопления твердых коммунальных отходов – </a:t>
          </a:r>
          <a:r>
            <a:rPr lang="ru-RU" sz="1200" b="1" kern="1200" baseline="0" dirty="0" smtClean="0">
              <a:solidFill>
                <a:schemeClr val="tx1"/>
              </a:solidFill>
            </a:rPr>
            <a:t>675,67 тыс. руб.</a:t>
          </a:r>
          <a:endParaRPr lang="ru-RU" sz="1200" b="1" kern="1200" baseline="0" dirty="0">
            <a:solidFill>
              <a:schemeClr val="tx1"/>
            </a:solidFill>
          </a:endParaRPr>
        </a:p>
      </dsp:txBody>
      <dsp:txXfrm>
        <a:off x="1656185" y="3269327"/>
        <a:ext cx="1867763" cy="1698252"/>
      </dsp:txXfrm>
    </dsp:sp>
    <dsp:sp modelId="{027071A5-03A5-48B4-B0B7-498886322CA0}">
      <dsp:nvSpPr>
        <dsp:cNvPr id="0" name=""/>
        <dsp:cNvSpPr/>
      </dsp:nvSpPr>
      <dsp:spPr>
        <a:xfrm>
          <a:off x="3773722" y="0"/>
          <a:ext cx="3303490" cy="55380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Подраздел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«Благоустройство» –    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5805,92 </a:t>
          </a:r>
          <a:r>
            <a:rPr lang="ru-RU" sz="1500" b="1" kern="1200" dirty="0" smtClean="0"/>
            <a:t>тыс. руб.</a:t>
          </a:r>
          <a:endParaRPr lang="ru-RU" sz="1500" b="1" kern="1200" dirty="0"/>
        </a:p>
      </dsp:txBody>
      <dsp:txXfrm>
        <a:off x="3773722" y="0"/>
        <a:ext cx="3303490" cy="1661412"/>
      </dsp:txXfrm>
    </dsp:sp>
    <dsp:sp modelId="{D6732C26-C81D-4024-84F0-8B1DF34DAEE4}">
      <dsp:nvSpPr>
        <dsp:cNvPr id="0" name=""/>
        <dsp:cNvSpPr/>
      </dsp:nvSpPr>
      <dsp:spPr>
        <a:xfrm>
          <a:off x="3888438" y="1803678"/>
          <a:ext cx="2979550" cy="7239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1872,63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888438" y="1803678"/>
        <a:ext cx="2979550" cy="723944"/>
      </dsp:txXfrm>
    </dsp:sp>
    <dsp:sp modelId="{5FC1CCE3-9B5C-4EEB-9D61-5B09925B04BE}">
      <dsp:nvSpPr>
        <dsp:cNvPr id="0" name=""/>
        <dsp:cNvSpPr/>
      </dsp:nvSpPr>
      <dsp:spPr>
        <a:xfrm>
          <a:off x="3921563" y="1008112"/>
          <a:ext cx="2919202" cy="673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Организация уличного освещения </a:t>
          </a:r>
          <a:r>
            <a:rPr lang="ru-RU" sz="1000" kern="1200" dirty="0" smtClean="0">
              <a:solidFill>
                <a:schemeClr val="tx1"/>
              </a:solidFill>
            </a:rPr>
            <a:t>3841,19</a:t>
          </a:r>
          <a:r>
            <a:rPr lang="ru-RU" sz="1000" b="1" kern="1200" dirty="0" smtClean="0">
              <a:solidFill>
                <a:schemeClr val="tx1"/>
              </a:solidFill>
            </a:rPr>
            <a:t>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921563" y="1008112"/>
        <a:ext cx="2919202" cy="673734"/>
      </dsp:txXfrm>
    </dsp:sp>
    <dsp:sp modelId="{F520397D-5520-4865-A7C2-CA908C2F8381}">
      <dsp:nvSpPr>
        <dsp:cNvPr id="0" name=""/>
        <dsp:cNvSpPr/>
      </dsp:nvSpPr>
      <dsp:spPr>
        <a:xfrm>
          <a:off x="3888428" y="2669393"/>
          <a:ext cx="2965000" cy="13368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Мероприятия по благоустройству территорий по муниципальной программе «Борьба с борщевиком Сосновского на территории муниципального образования Павловское Суздальского района Владимирской области на 2020-2022 годы»– </a:t>
          </a:r>
          <a:r>
            <a:rPr lang="ru-RU" sz="1000" b="1" kern="1200" dirty="0" smtClean="0">
              <a:solidFill>
                <a:schemeClr val="tx1"/>
              </a:solidFill>
            </a:rPr>
            <a:t>92,10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888428" y="2669393"/>
        <a:ext cx="2965000" cy="1336898"/>
      </dsp:txXfrm>
    </dsp:sp>
    <dsp:sp modelId="{CE4354FE-4F83-425A-84AD-DF9284C83F7C}">
      <dsp:nvSpPr>
        <dsp:cNvPr id="0" name=""/>
        <dsp:cNvSpPr/>
      </dsp:nvSpPr>
      <dsp:spPr>
        <a:xfrm>
          <a:off x="3888428" y="4129534"/>
          <a:ext cx="2929811" cy="1014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Расходы на обеспечение мер на содержания мест захоронения–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0,00 </a:t>
          </a:r>
          <a:r>
            <a:rPr lang="ru-RU" sz="1000" b="1" kern="1200" dirty="0" smtClean="0">
              <a:solidFill>
                <a:schemeClr val="tx1"/>
              </a:solidFill>
            </a:rPr>
            <a:t>тыс. руб</a:t>
          </a:r>
          <a:r>
            <a:rPr lang="ru-RU" sz="1000" kern="1200" dirty="0" smtClean="0">
              <a:solidFill>
                <a:schemeClr val="tx1"/>
              </a:solidFill>
            </a:rPr>
            <a:t>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888428" y="4129534"/>
        <a:ext cx="2929811" cy="1014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47664" y="1412776"/>
            <a:ext cx="64087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spc="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ДЛЯ ГРАЖДАН</a:t>
            </a: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ЗА </a:t>
            </a:r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2023 </a:t>
            </a:r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ГОД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Муниципальное образование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Павловское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Павловское, </a:t>
            </a:r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 smtClean="0">
                <a:solidFill>
                  <a:schemeClr val="bg1"/>
                </a:solidFill>
              </a:rPr>
              <a:t>год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авловское СП_герб цвет с вч с кор"/>
          <p:cNvPicPr>
            <a:picLocks noChangeAspect="1" noChangeArrowheads="1"/>
          </p:cNvPicPr>
          <p:nvPr/>
        </p:nvPicPr>
        <p:blipFill>
          <a:blip r:embed="rId2" cstate="print"/>
          <a:srcRect l="18231" t="29413" r="20998" b="3017"/>
          <a:stretch>
            <a:fillRect/>
          </a:stretch>
        </p:blipFill>
        <p:spPr bwMode="auto">
          <a:xfrm>
            <a:off x="467544" y="188639"/>
            <a:ext cx="1512168" cy="257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404664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700808"/>
          <a:ext cx="8352928" cy="3765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01670"/>
                <a:gridCol w="15512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46434,55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35127,21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от других бюджетов бюджетной системы  Российской Федерации (межбюджетные субсидии)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3909,50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450,60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7361,18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634,65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прочих остатков субсидий, субвенций и иных межбюджетных трансфертов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-1048,59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76587,61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281" y="1052736"/>
          <a:ext cx="911171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217523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2023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ОБЩЕГОСУДАРСТВЕННЫЕ РАСХОДЫ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052736"/>
            <a:ext cx="4104456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Расходы на выплаты по оплате труда муниципальных органов 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3370,82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20888"/>
            <a:ext cx="4104456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Поощрение региональных и управленческих команд за достижение показателей деятельности органов исполнительной власти 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99,15 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789040"/>
            <a:ext cx="4068960" cy="252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Финансовое обеспечение мероприятий по временному социально-бытовому обустройству граждан Российской Федерации, иностранных граждан и лиц без гражданства, постоянно   проживающих на территориях Украины, Донецкой Народной Республики, Луганской Народной Республики, Запорожской области, Херсонской области, вынужденно покинувших жилые помещения и находящихся  в пунктах временного размещения на территории Владимирской </a:t>
            </a:r>
            <a:r>
              <a:rPr lang="ru-RU" sz="1400" dirty="0" smtClean="0">
                <a:solidFill>
                  <a:schemeClr val="tx1"/>
                </a:solidFill>
              </a:rPr>
              <a:t>области – </a:t>
            </a:r>
            <a:r>
              <a:rPr lang="ru-RU" sz="1400" b="1" dirty="0" smtClean="0">
                <a:solidFill>
                  <a:schemeClr val="tx1"/>
                </a:solidFill>
              </a:rPr>
              <a:t>1191,48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836712"/>
            <a:ext cx="4104456" cy="2952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Возмещение расходов, понесенных бюджетами субъектов Российской Федерации, местными бюджетами на размещение и питание граждан Российской Федерации, иностранных граждан  и лиц без гражданства, постоянно проживающих на территориях Украины, Донецкой Народной Республики, Луганской Народной Республики, Запорожской области, Херсонской области, вынужденно покинувших жилые помещения и находившихся в пунктах временного размещения и питания, за счет резервного фонда Правительства Российской Федерации–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3543,51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933056"/>
            <a:ext cx="4176464" cy="1944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Прочие общегосударственные расходы 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2565,35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289,60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289,60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деятельности –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129,85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012160" y="3429000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4509120"/>
            <a:ext cx="4032448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по пожарной безопасности 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129,85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75656" y="3429000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4509120"/>
            <a:ext cx="360040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безопасности людей на водных объектах–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0,00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endParaRPr lang="ru-RU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980728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направления деятельности –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875,94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2348880"/>
            <a:ext cx="1656184" cy="864096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3212976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73,05 </a:t>
            </a:r>
            <a:r>
              <a:rPr lang="ru-RU" sz="1400" b="1" dirty="0" smtClean="0">
                <a:solidFill>
                  <a:schemeClr val="tx1"/>
                </a:solidFill>
              </a:rPr>
              <a:t>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779912" y="4221088"/>
            <a:ext cx="1656184" cy="792088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5013176"/>
            <a:ext cx="43204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Другие вопросы в области национальной экономики–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802,89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836712"/>
          <a:ext cx="734481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452320" y="836712"/>
            <a:ext cx="1368152" cy="5544631"/>
            <a:chOff x="2118866" y="144016"/>
            <a:chExt cx="1676700" cy="554463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118866" y="144016"/>
              <a:ext cx="1676700" cy="5544631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2175277" y="144016"/>
              <a:ext cx="1345139" cy="1944216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dirty="0" smtClean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Подраздел</a:t>
              </a:r>
              <a:endParaRPr lang="ru-RU" sz="1500" kern="1200" dirty="0" smtClean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«Другие вопросы в области жилищно-коммунального хозяйства» –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/>
                <a:t>12620,79 </a:t>
              </a:r>
              <a:r>
                <a:rPr lang="ru-RU" sz="1500" b="1" kern="1200" dirty="0" smtClean="0"/>
                <a:t>тыс. руб.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452320" y="3212976"/>
            <a:ext cx="1314394" cy="2795789"/>
            <a:chOff x="7252519" y="3055448"/>
            <a:chExt cx="2116604" cy="378253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252519" y="3525618"/>
              <a:ext cx="2116604" cy="3312368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</a:rPr>
                <a:t>Расходы на обеспечение деятельности (оказание услуг) МКУ "Павловское"  -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schemeClr val="tx1"/>
                  </a:solidFill>
                </a:rPr>
                <a:t>12620,79 </a:t>
              </a:r>
              <a:r>
                <a:rPr lang="ru-RU" sz="1400" b="1" dirty="0" smtClean="0">
                  <a:solidFill>
                    <a:schemeClr val="tx1"/>
                  </a:solidFill>
                </a:rPr>
                <a:t>тыс. руб</a:t>
              </a:r>
              <a:r>
                <a:rPr lang="ru-RU" sz="1400" dirty="0" smtClean="0">
                  <a:solidFill>
                    <a:schemeClr val="tx1"/>
                  </a:solidFill>
                </a:rPr>
                <a:t>.</a:t>
              </a:r>
            </a:p>
            <a:p>
              <a:endParaRPr lang="ru-RU" dirty="0"/>
            </a:p>
          </p:txBody>
        </p:sp>
        <p:sp>
          <p:nvSpPr>
            <p:cNvPr id="9" name="Скругленный прямоугольник 4"/>
            <p:cNvSpPr/>
            <p:nvPr/>
          </p:nvSpPr>
          <p:spPr>
            <a:xfrm>
              <a:off x="7275588" y="3055448"/>
              <a:ext cx="2008580" cy="14143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«Культура»  –   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38609,89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1253076" y="2774370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294206" y="2774942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165618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Предоставление мер социальной поддержки по оплате за содержание и ремонт жилья, услуг теплоснабжения (отопления) и электроснабжения работникам культуры–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161,00 </a:t>
            </a:r>
            <a:r>
              <a:rPr lang="ru-RU" sz="1200" b="1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3573016"/>
            <a:ext cx="2736304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Повышение оплаты труда работников бюджетной сферы в соответствии с указами Президента Российской Федерации от 07 мая 2012 года №597, от 01 июня 2012 года №761 (Расходы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фондами) –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2625,00 </a:t>
            </a:r>
            <a:r>
              <a:rPr lang="ru-RU" sz="1200" b="1" dirty="0" smtClean="0">
                <a:solidFill>
                  <a:schemeClr val="tx1"/>
                </a:solidFill>
              </a:rPr>
              <a:t>тыс. руб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3573016"/>
            <a:ext cx="1512168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обеспечение деятельности (оказание услуг) МКУК "Павловский </a:t>
            </a:r>
            <a:r>
              <a:rPr lang="ru-RU" sz="1400" dirty="0" err="1" smtClean="0">
                <a:solidFill>
                  <a:schemeClr val="tx1"/>
                </a:solidFill>
              </a:rPr>
              <a:t>культурно-досуговый</a:t>
            </a:r>
            <a:r>
              <a:rPr lang="ru-RU" sz="1400" dirty="0" smtClean="0">
                <a:solidFill>
                  <a:schemeClr val="tx1"/>
                </a:solidFill>
              </a:rPr>
              <a:t> центр</a:t>
            </a:r>
            <a:r>
              <a:rPr lang="ru-RU" sz="1400" dirty="0" smtClean="0">
                <a:solidFill>
                  <a:schemeClr val="tx1"/>
                </a:solidFill>
              </a:rPr>
              <a:t>"–</a:t>
            </a:r>
            <a:r>
              <a:rPr lang="ru-RU" sz="1400" b="1" dirty="0" smtClean="0">
                <a:solidFill>
                  <a:schemeClr val="tx1"/>
                </a:solidFill>
              </a:rPr>
              <a:t>12746,43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771800" y="2852936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2852936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3573016"/>
            <a:ext cx="2376264" cy="2520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по муниципальной программе "Развитие культуры на территории муниципального образования Павловское на 2022-2024 </a:t>
            </a:r>
            <a:r>
              <a:rPr lang="ru-RU" sz="1400" dirty="0" smtClean="0">
                <a:solidFill>
                  <a:schemeClr val="tx1"/>
                </a:solidFill>
              </a:rPr>
              <a:t>годы» (производился капитальный ремонт ДК п.Садовый) </a:t>
            </a:r>
            <a:r>
              <a:rPr lang="ru-RU" sz="1400" dirty="0" smtClean="0">
                <a:solidFill>
                  <a:schemeClr val="tx1"/>
                </a:solidFill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</a:rPr>
              <a:t>23037,46 </a:t>
            </a:r>
            <a:r>
              <a:rPr lang="ru-RU" sz="1400" b="1" dirty="0" smtClean="0">
                <a:solidFill>
                  <a:schemeClr val="tx1"/>
                </a:solidFill>
              </a:rPr>
              <a:t>тыс. руб.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196752"/>
            <a:ext cx="3888432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«Социальное обеспечение»–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96,00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17171" y="291838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438220" y="291895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к государственным пенсиям муниципальным служащим–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96,00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861048"/>
            <a:ext cx="374441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Мероприятия по обеспечению жильем по муниципальной программе "Обеспечение жильем молодых семей муниципального образования Павловское  на 2021 - 2025 годы«–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1260,00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196752"/>
            <a:ext cx="3816424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Подраздел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«Охрана семьи и детства»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1260,00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Обслуживание государственного и муниципального долга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0,95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Погашение процентов за пользование кредитами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0,95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1880" y="4046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Павловского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 муниципального 	образования Павловское сельское поселение представляет Вам «Бюджет для граждан», созданный для обеспечения прозрачности и открытости бюджетного процесса.  </a:t>
            </a: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Павловского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494116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муниципального образования Павловское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Е.Н.Хусаинова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Владелец\Desktop\_pavlovskoe_karta_gradostroitel-naya.jpg"/>
          <p:cNvPicPr>
            <a:picLocks noChangeAspect="1" noChangeArrowheads="1"/>
          </p:cNvPicPr>
          <p:nvPr/>
        </p:nvPicPr>
        <p:blipFill>
          <a:blip r:embed="rId3" cstate="print"/>
          <a:srcRect l="801" t="8001" r="11600" b="5901"/>
          <a:stretch>
            <a:fillRect/>
          </a:stretch>
        </p:blipFill>
        <p:spPr bwMode="auto">
          <a:xfrm>
            <a:off x="179512" y="1196752"/>
            <a:ext cx="301292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988840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1,55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3284984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509120"/>
            <a:ext cx="8352928" cy="15121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Межбюджетные трансферты по организационно-техническому сопровождению проведения независимой оценки качества условий оказания услуг МКУК «Павловский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КДЦ»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1,55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Колбина С.В\культура\для буклета\фото красивая деревня\Брутов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3556306" cy="22691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муниципального образования Павловское сельское поселение 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Суздальского района Владимирской области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601273, Владимирская область, Суздальский район, с. Павловское, ул. Школьная, 17а</a:t>
            </a: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8(49231) 7-22-30, 7-22-81, 7-22-97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pavlovskoe_sp@mail.ru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СПАСИБО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Z:\Колбина С.В\культура\фото красивая деревня\улово\Улово фото\24725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393497" cy="2280814"/>
          </a:xfrm>
          <a:prstGeom prst="rect">
            <a:avLst/>
          </a:prstGeom>
          <a:noFill/>
        </p:spPr>
      </p:pic>
      <p:pic>
        <p:nvPicPr>
          <p:cNvPr id="1028" name="Picture 4" descr="Z:\Колбина С.В\культура\для буклета\фото красивая деревня\Садовый площадь.JPG"/>
          <p:cNvPicPr>
            <a:picLocks noChangeAspect="1" noChangeArrowheads="1"/>
          </p:cNvPicPr>
          <p:nvPr/>
        </p:nvPicPr>
        <p:blipFill>
          <a:blip r:embed="rId4" cstate="print"/>
          <a:srcRect t="6276" r="1160"/>
          <a:stretch>
            <a:fillRect/>
          </a:stretch>
        </p:blipFill>
        <p:spPr bwMode="auto">
          <a:xfrm>
            <a:off x="179512" y="692696"/>
            <a:ext cx="3312368" cy="2355702"/>
          </a:xfrm>
          <a:prstGeom prst="rect">
            <a:avLst/>
          </a:prstGeom>
          <a:noFill/>
        </p:spPr>
      </p:pic>
      <p:pic>
        <p:nvPicPr>
          <p:cNvPr id="1026" name="Picture 2" descr="Z:\ФОТОГРАФИИ\Фото 2020\фото памятников после ремонта 2020\Садовый\IMG-8a27fa9826efc9078f98ef469ec65d4a-V.jpg"/>
          <p:cNvPicPr>
            <a:picLocks noChangeAspect="1" noChangeArrowheads="1"/>
          </p:cNvPicPr>
          <p:nvPr/>
        </p:nvPicPr>
        <p:blipFill>
          <a:blip r:embed="rId5" cstate="print"/>
          <a:srcRect b="19643"/>
          <a:stretch>
            <a:fillRect/>
          </a:stretch>
        </p:blipFill>
        <p:spPr bwMode="auto">
          <a:xfrm>
            <a:off x="6156176" y="404664"/>
            <a:ext cx="2448272" cy="2623149"/>
          </a:xfrm>
          <a:prstGeom prst="rect">
            <a:avLst/>
          </a:prstGeom>
          <a:noFill/>
        </p:spPr>
      </p:pic>
      <p:pic>
        <p:nvPicPr>
          <p:cNvPr id="1031" name="Picture 7" descr="X:\Шумакова\фото\фото Администрация МО Павловско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1844824"/>
            <a:ext cx="4032448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   образование   Павловское   сельское   поселение   Суздальского   района Владимирской области образовано в 2005 году (нормативный акт № 6503 от 16.05.2005 г.).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муниципального образования Павловское сельское поселение установлены законом Владимирской области от 26.11.2004 г. № 190-03 «О наделении муниципального образования Суздальский   район   статусом   муниципального  района   и   соответствующим статусом муниципальных образований в его составе и установлении их границ»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Павловское сельское поселение Суздальского района Владимирской области имеет статус сельского поселения, установленный вышеуказанным областным законом в соответствии с пунктом 1 части 1 статьи 85 Федерального закона от 06.10.03 г. № 131-ФЗ « Об общих принципах организации местного самоуправления в РФ». После вступления в силу Федерального закона № 131-ФЗ в муниципальное образование вошли три сельских округа Павловский, Садовый,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Порецкий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которые включили в себя 22 населенных пункта численностью населения около 8 тысяч человек.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Конституции РФ население муниципального образования Павловское сельское поселение осуществляет местное самоуправление в соответствии с Федеральными законами , Законами Владимирской области и Уставом муниципального образования Павловское сельское поселение.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самоуправление, как выражение власти народа составляет одну из основ конституционного строя Российской Федерации.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– документ, содержащий основные положения решения Совета народных депутатов муниципального образования Павловское сельское поселение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МУНИЦИПАЛЬНОГО ОБРАЗОВАНИЯ ПАВЛОВСКОЕ СЕЛЬСКОЕ ПОСЕЛЕНИЕ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ЗА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2023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ГОД СОСТАВИЛИ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052736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851920" y="1484784"/>
          <a:ext cx="48965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352928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МУНИЦИПАЛЬНОГО ОБРАЗОВАНИЯ ПАВЛОВСКОЕ СЕЛЬСКОЕ ПОСЕЛЕНИЕ,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692696"/>
          <a:ext cx="8280921" cy="5506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3057"/>
                <a:gridCol w="1638932"/>
                <a:gridCol w="1638932"/>
              </a:tblGrid>
              <a:tr h="3009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 </a:t>
                      </a:r>
                      <a:r>
                        <a:rPr lang="ru-RU" sz="1400" dirty="0" smtClean="0"/>
                        <a:t>2023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76336,82</a:t>
                      </a:r>
                      <a:endParaRPr lang="ru-RU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76587,61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29422,27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30153,06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46914,55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46434,55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78831,13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72110,13</a:t>
                      </a:r>
                      <a:endParaRPr lang="ru-RU" sz="1400" b="1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12098,83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10770,31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289,60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289,60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129,85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129,85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1005,42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875,94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20729,82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20076,04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43219,11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38609,89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1356,00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1356,00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0,95</a:t>
                      </a:r>
                      <a:endParaRPr lang="ru-RU" sz="1400" dirty="0"/>
                    </a:p>
                  </a:txBody>
                  <a:tcPr/>
                </a:tc>
              </a:tr>
              <a:tr h="3245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 общего характера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1,55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3009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-2494,31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+4477,48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052736"/>
          <a:ext cx="8352928" cy="501747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01670"/>
                <a:gridCol w="155125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30153,06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7959,16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-2,65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физ.лиц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3552,59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16176,03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пошлина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8,52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(по обязательствам, возникшим до 01.01.2006 года)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463,06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989,98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368</TotalTime>
  <Words>1349</Words>
  <Application>Microsoft Office PowerPoint</Application>
  <PresentationFormat>Экран (4:3)</PresentationFormat>
  <Paragraphs>252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Ретро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RePack by Diakov</cp:lastModifiedBy>
  <cp:revision>225</cp:revision>
  <cp:lastPrinted>2019-04-11T10:04:00Z</cp:lastPrinted>
  <dcterms:created xsi:type="dcterms:W3CDTF">2018-02-28T05:25:00Z</dcterms:created>
  <dcterms:modified xsi:type="dcterms:W3CDTF">2024-04-24T13:17:44Z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D27B0FFEF14D49818CF842F92DD14DA1</vt:lpwstr>
  </property>
  <property fmtid="{D5CDD505-2E9C-101B-9397-08002B2CF9AE}" pid="3" name="KSOProductBuildVer">
    <vt:lpwstr>1049-11.2.0.10382</vt:lpwstr>
  </property>
</Properties>
</file>